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308" r:id="rId4"/>
    <p:sldId id="330" r:id="rId5"/>
    <p:sldId id="331" r:id="rId6"/>
    <p:sldId id="294" r:id="rId7"/>
    <p:sldId id="328" r:id="rId8"/>
    <p:sldId id="329" r:id="rId9"/>
    <p:sldId id="298" r:id="rId10"/>
    <p:sldId id="319" r:id="rId11"/>
    <p:sldId id="314" r:id="rId12"/>
    <p:sldId id="327" r:id="rId13"/>
    <p:sldId id="326" r:id="rId14"/>
    <p:sldId id="332" r:id="rId15"/>
    <p:sldId id="333" r:id="rId16"/>
    <p:sldId id="310" r:id="rId17"/>
  </p:sldIdLst>
  <p:sldSz cx="9144000" cy="6858000" type="screen4x3"/>
  <p:notesSz cx="9144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98981" y="2496449"/>
            <a:ext cx="6146037" cy="1273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FreeSans"/>
                <a:cs typeface="Free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oania"/>
                <a:cs typeface="Aroan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FreeSans"/>
                <a:cs typeface="Free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FreeSans"/>
                <a:cs typeface="Free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9399" y="206451"/>
            <a:ext cx="8185200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FreeSans"/>
                <a:cs typeface="Free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303" y="3183763"/>
            <a:ext cx="4813300" cy="2586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oania"/>
                <a:cs typeface="Aroan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expertus.com.ua/recommendations/12087" TargetMode="External"/><Relationship Id="rId2" Type="http://schemas.openxmlformats.org/officeDocument/2006/relationships/hyperlink" Target="https://shop.expertus.com.ua/catalog/okhorona-zdorovya/expertus-medzakla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.expertus.com.ua/recommendations/11529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ivoche.media/2022/09/19/vijna-ne-skasovuye-zhinochi-prava-shho-potribno-znaty-pro-pology-v-yurydychnij-ploshhyni/" TargetMode="External"/><Relationship Id="rId2" Type="http://schemas.openxmlformats.org/officeDocument/2006/relationships/hyperlink" Target="https://advokatpost.com/vijna-dala-meni-mozhlyvist-perehlianuty-priorytety-usunuty-te-shcho-nevazhlyvo-zoseredytys-na-tsinnisnykh-oriientyrakh-osobystoho-profesijnoho-i-hromadskoho-zhyttia-iryna-seniuta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a.edu/84553514/%D0%9D%D0%B0%D1%86%D1%96%D0%BE%D0%BD%D0%B0%D0%BB%D1%8C%D0%BD%D1%96_%D0%BD%D0%BE%D1%80%D0%BC%D0%BE%D1%82%D0%B2%D0%BE%D1%80%D1%87%D1%96_%D1%82%D0%B5%D0%BD%D0%B4%D0%B5%D0%BD%D1%86%D1%96%D1%97_%D1%83_%D1%81%D1%84%D0%B5%D1%80%D1%96_%D0%B1%D1%96%D0%BE%D0%BB%D0%BE%D0%B3%D1%96%D1%87%D0%BD%D0%BE%D1%97_%D0%B1%D0%B5%D0%B7%D0%BF%D0%B5%D0%BA%D0%B8_%D1%82%D0%B0_%D0%B1%D1%96%D0%BE%D0%BB%D0%BE%D0%B3%D1%96%D1%87%D0%BD%D0%BE%D0%B3%D0%BE_%D0%B7%D0%B0%D1%85%D0%B8%D1%81%D1%82%D1%83" TargetMode="External"/><Relationship Id="rId2" Type="http://schemas.openxmlformats.org/officeDocument/2006/relationships/hyperlink" Target="https://www.academia.edu/82687168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prava.com.ua/article/2486-moblzatsya-medpratsvnikv-2022-chi-vs-mediki-vyskovozobovyaza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oloskarpat.info/society/6326ae076b4ce/" TargetMode="External"/><Relationship Id="rId2" Type="http://schemas.openxmlformats.org/officeDocument/2006/relationships/hyperlink" Target="https://zn.ua/ukr/UKRAINE/mobilizatsija-v-ukrajini-chi-mozhna-zabronjuvati-medichnoho-pratsivnika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legraf.com.ua/ukr/ukraina/2022-09-17/5716740-eshche-chast-ukraintsev-mozhet-izbezhat-mobilizatsii-kto-ne-podlezhit-prizyvu-v-armiyu" TargetMode="External"/><Relationship Id="rId2" Type="http://schemas.openxmlformats.org/officeDocument/2006/relationships/hyperlink" Target="https://24tv.ua/mobilizatsiya-ukrayini-mozhut-mobilizuvati-zhinok-medikiv_n215902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ostrophe.ua/ua/news/society/2022-09-17/ne-prizyivayut-daje-voennoobyazannyih-kakie-kategorii-ukraintsev-ne-zaberut-na-voynu/279602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edcom.unba.org.ua/assets/uploads/Lviv/%D0%9A%D0%BE%D0%BC%D1%96%D1%82%D0%B5%D1%82_%D0%BC%D0%B5%D0%B4%D0%B8%D1%87%D0%BD%D0%BE%D0%B3%D0%BE_%D1%96_%D1%84%D0%B0%D1%80%D0%BC%D0%B0%D1%86%D0%B5%D0%B2%D1%82%D0%B8%D1%87%D0%BD%D0%BE%D0%B3%D0%BE_%D0%BF%D1%80%D0%B0%D0%B2%D0%B0_%D1%82%D0%B0_%D0%B1%D1%96%D0%BE%D0%B5%D1%82%D0%B8%D0%BA%D0%B8_%D0%9D%D0%90%D0%90%D0%A3_5_%D1%80%D0%BE%D0%BA%D1%96%D0%B2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UkrainianNationalBarAssociation/videos/578363660454575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09601" y="2496449"/>
            <a:ext cx="7696200" cy="1921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uk-UA" cap="all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Звіт про роботу </a:t>
            </a:r>
            <a:br>
              <a:rPr lang="en-US" cap="all" dirty="0">
                <a:solidFill>
                  <a:schemeClr val="tx2"/>
                </a:solidFill>
                <a:latin typeface="+mj-lt"/>
                <a:cs typeface="Times New Roman" pitchFamily="18" charset="0"/>
              </a:rPr>
            </a:br>
            <a:r>
              <a:rPr lang="uk-UA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Комітету медичного і фармацевтичного права та біоетики НААУ </a:t>
            </a:r>
            <a:br>
              <a:rPr lang="uk-UA" dirty="0">
                <a:solidFill>
                  <a:schemeClr val="tx2"/>
                </a:solidFill>
                <a:latin typeface="+mj-lt"/>
                <a:cs typeface="Times New Roman" pitchFamily="18" charset="0"/>
              </a:rPr>
            </a:br>
            <a:r>
              <a:rPr lang="uk-UA" sz="28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липень-вересень 2022 р.</a:t>
            </a:r>
            <a:endParaRPr lang="uk-UA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00" y="1010725"/>
            <a:ext cx="8185200" cy="878840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chemeClr val="tx2"/>
                </a:solidFill>
                <a:latin typeface="+mj-lt"/>
              </a:rPr>
              <a:t>ІІІ. Активності членів Комітету поза затвердженим планом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549874" y="2209800"/>
            <a:ext cx="8292897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uk-UA" sz="2400" dirty="0">
              <a:cs typeface="Times New Roman" pitchFamily="18" charset="0"/>
            </a:endParaRPr>
          </a:p>
          <a:p>
            <a:pPr>
              <a:buNone/>
            </a:pPr>
            <a:endParaRPr lang="uk-UA" sz="1800" dirty="0"/>
          </a:p>
          <a:p>
            <a:pPr>
              <a:buNone/>
            </a:pP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2DB155-34AC-72F4-3CD5-BAE359279BF3}"/>
              </a:ext>
            </a:extLst>
          </p:cNvPr>
          <p:cNvSpPr txBox="1"/>
          <p:nvPr/>
        </p:nvSpPr>
        <p:spPr>
          <a:xfrm>
            <a:off x="457200" y="1889565"/>
            <a:ext cx="8136926" cy="4811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18 липня 2022 р. стартував курс Ради Європи 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«Основні принципи захисту прав людини у сфері біомедицини» для адвокатів. Програма складається з міжнародної частини, яка містить міжнародні стандарти, практику ЄСПЛ, та національної частини, яка наповнена вітчизняною судовою практикою, покликаннями на літературні джерела та нормативну базу. Авторкою курсу є голова Комітету – Ірина </a:t>
            </a:r>
            <a:r>
              <a:rPr lang="uk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Сенюта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Тренерами курсу обрано членів Комітету: Наталію </a:t>
            </a:r>
            <a:r>
              <a:rPr lang="uk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Чорновус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Яну </a:t>
            </a:r>
            <a:r>
              <a:rPr lang="uk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Триньову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Тетяну </a:t>
            </a:r>
            <a:r>
              <a:rPr lang="uk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Водоп’ян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Олександра </a:t>
            </a:r>
            <a:r>
              <a:rPr lang="uk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Корнагу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Зінаїду Чуприну.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 серпня 2022 р. Ірина </a:t>
            </a:r>
            <a:r>
              <a:rPr lang="uk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Сенюта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брала участь у семінарі для суддів місцевих загальних та апеляційних судів на тему «</a:t>
            </a:r>
            <a:r>
              <a:rPr lang="uk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Проєкт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нового Кримінального кодексу України: основні новели». Голова Комітету презентувала доповідь на тему: «</a:t>
            </a:r>
            <a:r>
              <a:rPr lang="uk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Новельні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підходи до криміналізації діянь у сфері охорони здоров’я крізь призму </a:t>
            </a:r>
            <a:r>
              <a:rPr lang="uk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проєкту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нового Кримінального кодексу України: окремі аспекти».</a:t>
            </a:r>
          </a:p>
        </p:txBody>
      </p:sp>
    </p:spTree>
    <p:extLst>
      <p:ext uri="{BB962C8B-B14F-4D97-AF65-F5344CB8AC3E}">
        <p14:creationId xmlns:p14="http://schemas.microsoft.com/office/powerpoint/2010/main" val="259608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47451"/>
            <a:ext cx="8185200" cy="878840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chemeClr val="tx2"/>
                </a:solidFill>
                <a:latin typeface="+mj-lt"/>
              </a:rPr>
              <a:t>ІІІ. Активності членів Комітету поза затвердженим планом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546302" y="2133600"/>
            <a:ext cx="8292897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uk-UA" sz="2400" dirty="0">
              <a:cs typeface="Times New Roman" pitchFamily="18" charset="0"/>
            </a:endParaRPr>
          </a:p>
          <a:p>
            <a:pPr>
              <a:buNone/>
            </a:pPr>
            <a:endParaRPr lang="uk-UA" sz="1800" dirty="0"/>
          </a:p>
          <a:p>
            <a:pPr>
              <a:buNone/>
            </a:pP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986AB4-716C-CE81-514C-24764C5768AD}"/>
              </a:ext>
            </a:extLst>
          </p:cNvPr>
          <p:cNvSpPr txBox="1"/>
          <p:nvPr/>
        </p:nvSpPr>
        <p:spPr>
          <a:xfrm>
            <a:off x="531452" y="1752600"/>
            <a:ext cx="7911898" cy="4837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18034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Вебінар</a:t>
            </a:r>
            <a:r>
              <a:rPr lang="uk-UA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02.09.2022 на тему «Перевірки з питань праці відновлено» в рамках співробітництва з Цифровим виданням «</a:t>
            </a:r>
            <a:r>
              <a:rPr lang="uk-UA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Експертус</a:t>
            </a:r>
            <a:r>
              <a:rPr lang="uk-UA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» - лектор Юлія </a:t>
            </a:r>
            <a:r>
              <a:rPr lang="uk-UA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Миколаєць</a:t>
            </a:r>
            <a:r>
              <a:rPr lang="uk-UA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18034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Членами Ради Комітету (Сергій Антонов, Тетяна </a:t>
            </a:r>
            <a:r>
              <a:rPr lang="uk-UA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Водоп’ян</a:t>
            </a:r>
            <a:r>
              <a:rPr lang="uk-UA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Ірина </a:t>
            </a:r>
            <a:r>
              <a:rPr lang="uk-UA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Сенюта</a:t>
            </a:r>
            <a:r>
              <a:rPr lang="uk-UA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Христина </a:t>
            </a:r>
            <a:r>
              <a:rPr lang="uk-UA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Терешко</a:t>
            </a:r>
            <a:r>
              <a:rPr lang="uk-UA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підготовлено Бюлетень №3 березень-серпень 2022 р.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18034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Консультації на </a:t>
            </a:r>
            <a:r>
              <a:rPr lang="uk-UA" sz="2000" u="none" strike="noStrike" dirty="0" err="1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Експертус</a:t>
            </a:r>
            <a:r>
              <a:rPr lang="uk-UA" sz="2000" u="none" strike="noStrike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uk-UA" sz="2000" u="none" strike="noStrike" dirty="0" err="1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Медзаклад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(Експертно-правова система для керівників у галузі охорони здоров’я): </a:t>
            </a:r>
          </a:p>
          <a:p>
            <a:pPr marL="285750" lvl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uk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Миколаєць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Ю. За чий кошт проводити медогляди військовозобов’язаних під час воєнного стану 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2000" u="none" strike="noStrike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https://med.expertus.com.ua/recommendations/12087</a:t>
            </a:r>
            <a:endParaRPr lang="uk-UA" sz="2000" u="none" strike="noStrike" dirty="0">
              <a:solidFill>
                <a:srgbClr val="0563C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uk-UA" sz="2000" dirty="0" err="1">
                <a:effectLst/>
                <a:ea typeface="Calibri" panose="020F0502020204030204" pitchFamily="34" charset="0"/>
              </a:rPr>
              <a:t>Миколаєць</a:t>
            </a:r>
            <a:r>
              <a:rPr lang="uk-UA" sz="2000" dirty="0">
                <a:effectLst/>
                <a:ea typeface="Calibri" panose="020F0502020204030204" pitchFamily="34" charset="0"/>
              </a:rPr>
              <a:t> Ю. Чи виплачувати зарплату медпрацівникам, які працюють у ЗОЗ на окупованій території </a:t>
            </a:r>
            <a:r>
              <a:rPr lang="en-US" sz="2000" dirty="0">
                <a:effectLst/>
                <a:ea typeface="Calibri" panose="020F0502020204030204" pitchFamily="34" charset="0"/>
              </a:rPr>
              <a:t>URL</a:t>
            </a:r>
            <a:r>
              <a:rPr lang="uk-UA" sz="2000" dirty="0">
                <a:effectLst/>
                <a:ea typeface="Calibri" panose="020F0502020204030204" pitchFamily="34" charset="0"/>
              </a:rPr>
              <a:t>: </a:t>
            </a:r>
            <a:r>
              <a:rPr lang="uk-UA" sz="2000" u="none" strike="noStrike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https://med.expertus.com.ua/recommendations/11529</a:t>
            </a:r>
            <a:r>
              <a:rPr lang="uk-UA" sz="2000" dirty="0">
                <a:effectLst/>
                <a:ea typeface="Calibri" panose="020F0502020204030204" pitchFamily="34" charset="0"/>
              </a:rPr>
              <a:t> </a:t>
            </a:r>
            <a:endParaRPr lang="uk-U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57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47451"/>
            <a:ext cx="8185200" cy="878840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chemeClr val="tx2"/>
                </a:solidFill>
                <a:latin typeface="+mj-lt"/>
              </a:rPr>
              <a:t>ІІІ. Активності членів Комітету поза затвердженим планом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546302" y="2133600"/>
            <a:ext cx="8292897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uk-UA" sz="2400" dirty="0">
              <a:cs typeface="Times New Roman" pitchFamily="18" charset="0"/>
            </a:endParaRPr>
          </a:p>
          <a:p>
            <a:pPr>
              <a:buNone/>
            </a:pPr>
            <a:endParaRPr lang="uk-UA" sz="1800" dirty="0"/>
          </a:p>
          <a:p>
            <a:pPr>
              <a:buNone/>
            </a:pP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0056C4-85A6-A2BC-6D02-A976E4804BDD}"/>
              </a:ext>
            </a:extLst>
          </p:cNvPr>
          <p:cNvSpPr txBox="1"/>
          <p:nvPr/>
        </p:nvSpPr>
        <p:spPr>
          <a:xfrm>
            <a:off x="524102" y="1899193"/>
            <a:ext cx="8051396" cy="1315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</a:rPr>
              <a:t> </a:t>
            </a:r>
            <a:r>
              <a:rPr lang="uk-UA" sz="2000" b="0" i="0" dirty="0">
                <a:solidFill>
                  <a:srgbClr val="000000"/>
                </a:solidFill>
                <a:effectLst/>
              </a:rPr>
              <a:t>Ірина </a:t>
            </a:r>
            <a:r>
              <a:rPr lang="uk-UA" sz="2000" b="0" i="0" dirty="0" err="1">
                <a:solidFill>
                  <a:srgbClr val="000000"/>
                </a:solidFill>
                <a:effectLst/>
              </a:rPr>
              <a:t>Сенюта</a:t>
            </a:r>
            <a:r>
              <a:rPr lang="uk-UA" sz="2000" b="0" i="0" dirty="0">
                <a:solidFill>
                  <a:srgbClr val="000000"/>
                </a:solidFill>
                <a:effectLst/>
              </a:rPr>
              <a:t> та Оксана </a:t>
            </a:r>
            <a:r>
              <a:rPr lang="uk-UA" sz="2000" b="0" i="0" dirty="0" err="1">
                <a:solidFill>
                  <a:srgbClr val="000000"/>
                </a:solidFill>
                <a:effectLst/>
              </a:rPr>
              <a:t>Міськів</a:t>
            </a:r>
            <a:r>
              <a:rPr lang="uk-UA" sz="2000" b="0" i="0" dirty="0">
                <a:solidFill>
                  <a:srgbClr val="000000"/>
                </a:solidFill>
                <a:effectLst/>
              </a:rPr>
              <a:t> беруть</a:t>
            </a:r>
            <a:r>
              <a:rPr lang="uk-UA" sz="2000" dirty="0">
                <a:solidFill>
                  <a:srgbClr val="000000"/>
                </a:solidFill>
              </a:rPr>
              <a:t> участь у волонтерському русі «Адвокати ЗСУ» та проводять </a:t>
            </a:r>
            <a:r>
              <a:rPr lang="uk-UA" sz="2000" b="0" i="0" dirty="0">
                <a:solidFill>
                  <a:srgbClr val="000000"/>
                </a:solidFill>
                <a:effectLst/>
              </a:rPr>
              <a:t>консультування військовослужбовців та членів їх сімей з питань медичного права</a:t>
            </a:r>
            <a:endParaRPr lang="uk-UA" sz="2000" dirty="0"/>
          </a:p>
          <a:p>
            <a:pPr marL="342900" lvl="0" indent="-342900" algn="just">
              <a:lnSpc>
                <a:spcPct val="115000"/>
              </a:lnSpc>
              <a:buFont typeface="Times New Roman" panose="02020603050405020304" pitchFamily="18" charset="0"/>
              <a:buChar char="-"/>
            </a:pPr>
            <a:endParaRPr lang="uk-UA" sz="1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BC9F5F-E84B-4BC7-D33B-B549A562C9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53807"/>
            <a:ext cx="363185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25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47451"/>
            <a:ext cx="8185200" cy="87884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en-US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V. </a:t>
            </a:r>
            <a:r>
              <a:rPr lang="uk-UA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Інтерв’ю (коментарі) членів Комітету для ЗМІ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546302" y="2133600"/>
            <a:ext cx="8292897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uk-UA" sz="2400" dirty="0">
              <a:cs typeface="Times New Roman" pitchFamily="18" charset="0"/>
            </a:endParaRPr>
          </a:p>
          <a:p>
            <a:pPr>
              <a:buNone/>
            </a:pPr>
            <a:endParaRPr lang="uk-UA" sz="1800" dirty="0"/>
          </a:p>
          <a:p>
            <a:pPr>
              <a:buNone/>
            </a:pP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2D07FB-4EB9-FB8E-AE26-1A279731F4D2}"/>
              </a:ext>
            </a:extLst>
          </p:cNvPr>
          <p:cNvSpPr txBox="1"/>
          <p:nvPr/>
        </p:nvSpPr>
        <p:spPr>
          <a:xfrm>
            <a:off x="522735" y="1981200"/>
            <a:ext cx="829289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effectLst/>
                <a:ea typeface="Times New Roman" panose="02020603050405020304" pitchFamily="18" charset="0"/>
              </a:rPr>
              <a:t>Ірина </a:t>
            </a:r>
            <a:r>
              <a:rPr lang="uk-UA" dirty="0" err="1">
                <a:effectLst/>
                <a:ea typeface="Times New Roman" panose="02020603050405020304" pitchFamily="18" charset="0"/>
              </a:rPr>
              <a:t>Сенюта</a:t>
            </a:r>
            <a:r>
              <a:rPr lang="uk-UA" dirty="0">
                <a:effectLst/>
                <a:ea typeface="Times New Roman" panose="02020603050405020304" pitchFamily="18" charset="0"/>
              </a:rPr>
              <a:t> надала інтерв’ю інформаційному агентству </a:t>
            </a:r>
            <a:r>
              <a:rPr lang="uk-UA" dirty="0" err="1">
                <a:effectLst/>
                <a:ea typeface="Times New Roman" panose="02020603050405020304" pitchFamily="18" charset="0"/>
              </a:rPr>
              <a:t>Advokat</a:t>
            </a:r>
            <a:r>
              <a:rPr lang="uk-UA" dirty="0">
                <a:effectLst/>
                <a:ea typeface="Times New Roman" panose="02020603050405020304" pitchFamily="18" charset="0"/>
              </a:rPr>
              <a:t> </a:t>
            </a:r>
            <a:r>
              <a:rPr lang="uk-UA" dirty="0" err="1">
                <a:effectLst/>
                <a:ea typeface="Times New Roman" panose="02020603050405020304" pitchFamily="18" charset="0"/>
              </a:rPr>
              <a:t>Post</a:t>
            </a:r>
            <a:r>
              <a:rPr lang="uk-UA" dirty="0">
                <a:effectLst/>
                <a:ea typeface="Times New Roman" panose="02020603050405020304" pitchFamily="18" charset="0"/>
              </a:rPr>
              <a:t> щодо </a:t>
            </a:r>
            <a:r>
              <a:rPr lang="uk-UA" dirty="0">
                <a:effectLst/>
                <a:ea typeface="Calibri" panose="020F0502020204030204" pitchFamily="34" charset="0"/>
              </a:rPr>
              <a:t>власного досвіду проживання війни та породжені нею можливості для адвоката. З повним текстом можна ознайомитись за покликанням: </a:t>
            </a:r>
            <a:r>
              <a:rPr lang="uk-UA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https://advokatpost.com/vijna-dala-meni-mozhlyvist-perehlianuty-priorytety-usunuty-te-shcho-nevazhlyvo-zoseredytys-na-tsinnisnykh-oriientyrakh-osobystoho-profesijnoho-i-hromadskoho-zhyttia-iryna-seniuta/</a:t>
            </a:r>
            <a:endParaRPr lang="uk-UA" u="sng" dirty="0">
              <a:solidFill>
                <a:srgbClr val="0000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effectLst/>
                <a:ea typeface="Calibri" panose="020F0502020204030204" pitchFamily="34" charset="0"/>
              </a:rPr>
              <a:t>Ірина </a:t>
            </a:r>
            <a:r>
              <a:rPr lang="uk-UA" dirty="0" err="1">
                <a:effectLst/>
                <a:ea typeface="Calibri" panose="020F0502020204030204" pitchFamily="34" charset="0"/>
              </a:rPr>
              <a:t>Сенюта</a:t>
            </a:r>
            <a:r>
              <a:rPr lang="uk-UA" dirty="0">
                <a:effectLst/>
                <a:ea typeface="Calibri" panose="020F0502020204030204" pitchFamily="34" charset="0"/>
              </a:rPr>
              <a:t> дала інтерв’ю в журналі Жіночої ділової палати України «</a:t>
            </a:r>
            <a:r>
              <a:rPr lang="uk-UA" dirty="0" err="1">
                <a:effectLst/>
                <a:ea typeface="Calibri" panose="020F0502020204030204" pitchFamily="34" charset="0"/>
              </a:rPr>
              <a:t>Атена</a:t>
            </a:r>
            <a:r>
              <a:rPr lang="uk-UA" dirty="0">
                <a:effectLst/>
                <a:ea typeface="Calibri" panose="020F0502020204030204" pitchFamily="34" charset="0"/>
              </a:rPr>
              <a:t>», у якому висвітлила свої професійні вектори, наголосила на необхідності розробки та прийняття Медичного кодексу України, поділилась з читачами порадами щодо отримання належної медичної допомоги.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Сенюта</a:t>
            </a:r>
            <a:r>
              <a:rPr lang="uk-UA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І. Які права жінки можуть бути порушені під час пологів? Особливості воєнного часу: що може змінюватися для жінки. Які небезпеки/обмеження несе із собою воєнний стан? Коментар підготовано в рамках </a:t>
            </a:r>
            <a:r>
              <a:rPr lang="uk-UA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проєкту</a:t>
            </a:r>
            <a:r>
              <a:rPr lang="uk-UA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Divoche</a:t>
            </a:r>
            <a:r>
              <a:rPr lang="uk-UA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media</a:t>
            </a:r>
            <a:r>
              <a:rPr lang="uk-UA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uk-UA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https://divoche.media/2022/09/19/vijna-ne-skasovuye-zhinochi-prava-shho-potribno-znaty-pro-pology-v-yurydychnij-ploshhyni/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261377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47451"/>
            <a:ext cx="8185200" cy="87884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V. </a:t>
            </a:r>
            <a:r>
              <a:rPr lang="uk-UA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Підготовка аналітичних матеріалів та наукових висновків</a:t>
            </a:r>
            <a:endParaRPr lang="uk-UA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546302" y="2133600"/>
            <a:ext cx="8292897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uk-UA" sz="2400" dirty="0">
              <a:cs typeface="Times New Roman" pitchFamily="18" charset="0"/>
            </a:endParaRPr>
          </a:p>
          <a:p>
            <a:pPr>
              <a:buNone/>
            </a:pPr>
            <a:endParaRPr lang="uk-UA" sz="1800" dirty="0"/>
          </a:p>
          <a:p>
            <a:pPr>
              <a:buNone/>
            </a:pP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2D07FB-4EB9-FB8E-AE26-1A279731F4D2}"/>
              </a:ext>
            </a:extLst>
          </p:cNvPr>
          <p:cNvSpPr txBox="1"/>
          <p:nvPr/>
        </p:nvSpPr>
        <p:spPr>
          <a:xfrm>
            <a:off x="522735" y="1981200"/>
            <a:ext cx="829289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Підготовка наукового висновку до </a:t>
            </a:r>
            <a:r>
              <a:rPr lang="uk-UA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проєкту</a:t>
            </a:r>
            <a:r>
              <a:rPr lang="uk-UA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Закону України </a:t>
            </a:r>
            <a:r>
              <a:rPr lang="ru-RU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«</a:t>
            </a:r>
            <a:r>
              <a:rPr lang="uk-UA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Про внесення змін та доповнень до деяких законів України з метою забезпечення прав учасників війни на біологічне посттравматичне батьківство/материнство</a:t>
            </a:r>
            <a:r>
              <a:rPr lang="ru-RU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»</a:t>
            </a:r>
            <a:r>
              <a:rPr lang="uk-UA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який зареєстровано за №8011 від 08.09.2022 (Антонов С.В., </a:t>
            </a:r>
            <a:r>
              <a:rPr lang="uk-UA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Сенюта</a:t>
            </a:r>
            <a:r>
              <a:rPr lang="uk-UA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І.Я.).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207454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47451"/>
            <a:ext cx="8185200" cy="87884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uk-UA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en-US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Книжковий доробок Комітету</a:t>
            </a:r>
            <a:endParaRPr lang="uk-UA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546302" y="2133600"/>
            <a:ext cx="8292897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uk-UA" sz="2400" dirty="0">
              <a:cs typeface="Times New Roman" pitchFamily="18" charset="0"/>
            </a:endParaRPr>
          </a:p>
          <a:p>
            <a:pPr>
              <a:buNone/>
            </a:pPr>
            <a:endParaRPr lang="uk-UA" sz="1800" dirty="0"/>
          </a:p>
          <a:p>
            <a:pPr>
              <a:buNone/>
            </a:pP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2D07FB-4EB9-FB8E-AE26-1A279731F4D2}"/>
              </a:ext>
            </a:extLst>
          </p:cNvPr>
          <p:cNvSpPr txBox="1"/>
          <p:nvPr/>
        </p:nvSpPr>
        <p:spPr>
          <a:xfrm>
            <a:off x="522735" y="1981200"/>
            <a:ext cx="8292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uk-UA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F5249E-930B-1E12-CE3A-4A17A4E0CD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978691"/>
            <a:ext cx="2695037" cy="381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ABE3B4-8686-182D-E69B-96639F15B2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61" y="1978690"/>
            <a:ext cx="2695673" cy="38100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937283-29A2-6D7E-AC40-00F277CD48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57" y="1978690"/>
            <a:ext cx="269503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88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6BD67-DCB1-4446-8B3F-E34A5D9D7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F66F4D4-2048-4F60-B370-5671E6361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302" y="2057400"/>
            <a:ext cx="7835697" cy="769441"/>
          </a:xfrm>
        </p:spPr>
        <p:txBody>
          <a:bodyPr/>
          <a:lstStyle/>
          <a:p>
            <a:pPr algn="ctr"/>
            <a:r>
              <a:rPr lang="uk-UA" sz="5000" b="1" dirty="0">
                <a:solidFill>
                  <a:schemeClr val="tx2"/>
                </a:solidFill>
                <a:latin typeface="+mj-lt"/>
              </a:rPr>
              <a:t>ДЯКУЮ ЗА СПІВПРАЦЮ!</a:t>
            </a:r>
          </a:p>
        </p:txBody>
      </p:sp>
    </p:spTree>
    <p:extLst>
      <p:ext uri="{BB962C8B-B14F-4D97-AF65-F5344CB8AC3E}">
        <p14:creationId xmlns:p14="http://schemas.microsoft.com/office/powerpoint/2010/main" val="76828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200" y="12192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І. Підготовка тематичних статей, книг та публікацій у ЗМІ</a:t>
            </a:r>
            <a:endParaRPr lang="uk-UA" sz="3600" dirty="0">
              <a:latin typeface="+mj-lt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57200" y="2665424"/>
            <a:ext cx="8305800" cy="354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Ірина </a:t>
            </a:r>
            <a:r>
              <a:rPr lang="uk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Сенюта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«Захист медичних даних: окремі новели». </a:t>
            </a:r>
            <a:r>
              <a:rPr lang="uk-UA" sz="20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Збірник матеріалів І Міжнародної науково-практичної конференції «Н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аціональне та міжнародне право: історія, сучасність, перспективи розвитку» Вінницького державного педагогічного університету імені Михайла Коцюбинського до 110-річчя</a:t>
            </a:r>
            <a:r>
              <a:rPr lang="uk-UA" sz="20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2022. </a:t>
            </a:r>
            <a:r>
              <a:rPr lang="en-US" sz="20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uk-UA" sz="20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2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https://www.academia.edu/82687168</a:t>
            </a:r>
            <a:endParaRPr lang="uk-UA" sz="2000" u="sng" dirty="0">
              <a:solidFill>
                <a:srgbClr val="0000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Ірина </a:t>
            </a:r>
            <a:r>
              <a:rPr lang="uk-UA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Сенюта</a:t>
            </a:r>
            <a:r>
              <a:rPr lang="uk-UA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uk-UA" sz="2000" dirty="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Національні нормотворчі тенденції у сфері біологічної безпеки та біологічного захисту</a:t>
            </a:r>
            <a:r>
              <a:rPr lang="uk-UA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r>
              <a:rPr lang="uk-UA" sz="2000" i="1" dirty="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Теорія і практика інтелектуальної власності</a:t>
            </a:r>
            <a:r>
              <a:rPr lang="uk-UA" sz="2000" dirty="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№3. 2022. </a:t>
            </a:r>
            <a:r>
              <a:rPr lang="en-US" sz="2000" dirty="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uk-UA" sz="2000" dirty="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2000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https://www.academia.edu/84553514/</a:t>
            </a:r>
            <a:endParaRPr lang="uk-UA" sz="2000" u="sng" dirty="0">
              <a:solidFill>
                <a:srgbClr val="0000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uk-U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3551" y="1085291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І. Підготовка тематичних статей, книг та публікацій у ЗМІ</a:t>
            </a:r>
            <a:endParaRPr lang="uk-UA" sz="3600" dirty="0">
              <a:latin typeface="+mj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7691B-320C-44DD-8564-0A778DF9F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E3B19F1-8869-473C-8C8D-3C0452DE7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303" y="2223966"/>
            <a:ext cx="8118296" cy="3323987"/>
          </a:xfrm>
        </p:spPr>
        <p:txBody>
          <a:bodyPr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Антонов С. </a:t>
            </a:r>
            <a:r>
              <a:rPr lang="uk-UA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Інтерв’ю для міжнародної агенції журналістських </a:t>
            </a:r>
            <a:r>
              <a:rPr lang="uk-UA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розлідувань</a:t>
            </a:r>
            <a:r>
              <a:rPr lang="uk-UA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Finance </a:t>
            </a:r>
            <a:r>
              <a:rPr lang="ru-RU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Uncovered</a:t>
            </a:r>
            <a:r>
              <a:rPr lang="ru-RU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щодо індустрії сурогатного материнства, правових та етичних проблем сурогатного материнства в Україні після 24.02.2022 р., 29.08.2022.</a:t>
            </a:r>
            <a:endParaRPr lang="uk-UA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Миколаєць</a:t>
            </a:r>
            <a:r>
              <a:rPr lang="uk-UA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Ю. Мобілізація медпрацівників - 2022: чи всі медики військовозобов’язані 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uk-UA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https://www.medsprava.com.ua/article/2486-moblzatsya-medpratsvnikv-2022-chi-vs-mediki-vyskovozobovyazan</a:t>
            </a:r>
            <a:r>
              <a:rPr lang="uk-UA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3551" y="1085291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І. Підготовка тематичних статей, книг та публікацій у ЗМІ</a:t>
            </a:r>
            <a:endParaRPr lang="uk-UA" sz="3600" dirty="0">
              <a:latin typeface="+mj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7691B-320C-44DD-8564-0A778DF9F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E3B19F1-8869-473C-8C8D-3C0452DE7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802" y="2438400"/>
            <a:ext cx="8118296" cy="3026470"/>
          </a:xfrm>
        </p:spPr>
        <p:txBody>
          <a:bodyPr/>
          <a:lstStyle/>
          <a:p>
            <a:pPr marL="342900" lvl="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uk-UA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Миколаєць</a:t>
            </a:r>
            <a:r>
              <a:rPr lang="uk-UA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Ю. Мобілізація в Україні: чи можна забронювати медичного працівника 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uk-UA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2000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https://zn.ua/ukr/UKRAINE/mobilizatsija-v-ukrajini-chi-mozhna-zabronjuvati-medichnoho-pratsivnika.html</a:t>
            </a:r>
            <a:endParaRPr lang="uk-UA" sz="2000" u="sng" dirty="0">
              <a:solidFill>
                <a:srgbClr val="0000FF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uk-UA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Миколаєць</a:t>
            </a:r>
            <a:r>
              <a:rPr lang="uk-UA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Ю. Мобілізація в Україні: чи можна забронювати медичного працівника 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uk-UA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2000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https://zn.ua/ukr/UKRAINE/mobilizatsija-v-ukrajini-chi-mozhna-zabronjuvati-medichnoho-pratsivnika.html</a:t>
            </a:r>
            <a:r>
              <a:rPr lang="uk-UA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uk-UA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Миколаєць</a:t>
            </a:r>
            <a:r>
              <a:rPr lang="uk-UA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Ю. Мобілізація в Україні: адвокат розповіла, чи можна забронювати медичного працівника 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uk-UA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2000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https://goloskarpat.info/society/6326ae076b4ce/</a:t>
            </a:r>
            <a:r>
              <a:rPr lang="uk-UA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9413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3551" y="1085291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І. Підготовка тематичних статей, книг та публікацій у ЗМІ</a:t>
            </a:r>
            <a:endParaRPr lang="uk-UA" sz="3600" dirty="0">
              <a:latin typeface="+mj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7691B-320C-44DD-8564-0A778DF9F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E3B19F1-8869-473C-8C8D-3C0452DE7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303" y="2223966"/>
            <a:ext cx="8118296" cy="4357731"/>
          </a:xfrm>
        </p:spPr>
        <p:txBody>
          <a:bodyPr/>
          <a:lstStyle/>
          <a:p>
            <a:pPr marL="342900" lvl="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uk-UA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Миколаєць</a:t>
            </a:r>
            <a:r>
              <a:rPr lang="uk-UA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Ю. Чи можуть в Україні мобілізувати жінок-медиків: роз'яснення юристки 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uk-UA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2000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https://24tv.ua/mobilizatsiya-ukrayini-mozhut-mobilizuvati-zhinok-medikiv_n2159026</a:t>
            </a:r>
            <a:r>
              <a:rPr lang="uk-UA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uk-UA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Миколаєць</a:t>
            </a:r>
            <a:r>
              <a:rPr lang="uk-UA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Ю. Ще частина українців може уникнути мобілізації: хто не підлягає призову до армії 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uk-UA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2000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https://telegraf.com.ua/ukr/ukraina/2022-09-17/5716740-eshche-chast-ukraintsev-mozhet-izbezhat-mobilizatsii-kto-ne-podlezhit-prizyvu-v-armiyu</a:t>
            </a:r>
            <a:r>
              <a:rPr lang="uk-UA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uk-UA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Миколаєць</a:t>
            </a:r>
            <a:r>
              <a:rPr lang="uk-UA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Ю. Не призивають навіть військовозобов'язаних: які категорії українців не заберуть на війну 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uk-UA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2000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https://apostrophe.ua/ua/news/society/2022-09-17/ne-prizyivayut-daje-voennoobyazannyih-kakie-kategorii-ukraintsev-ne-zaberut-na-voynu/279602</a:t>
            </a:r>
            <a:r>
              <a:rPr lang="uk-UA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82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185200" cy="118364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chemeClr val="tx2"/>
                </a:solidFill>
                <a:latin typeface="+mj-lt"/>
              </a:rPr>
              <a:t>ІІ. Діяльність Комітету відповідно до затвердженого плану</a:t>
            </a:r>
            <a:endParaRPr lang="uk-UA" sz="3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6BDBB9-65A0-4EAB-BAA5-08DE60DCAA92}"/>
              </a:ext>
            </a:extLst>
          </p:cNvPr>
          <p:cNvSpPr txBox="1"/>
          <p:nvPr/>
        </p:nvSpPr>
        <p:spPr>
          <a:xfrm>
            <a:off x="512975" y="2438400"/>
            <a:ext cx="8001000" cy="3159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uk-UA" sz="2000" b="1" dirty="0">
                <a:effectLst/>
                <a:ea typeface="Calibri" panose="020F0502020204030204" pitchFamily="34" charset="0"/>
              </a:rPr>
              <a:t>Наукові читання присвячені пам’яті Гладуна Зіновія Степановича</a:t>
            </a:r>
            <a:endParaRPr lang="uk-UA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11 липня 2022 р. відбулись наукові читання на тему «Медичне право України: історичні аспекти, новітні тенденції та перспективи розвитку», присвячені пам’яті Гладуна Зіновія Степановича, </a:t>
            </a:r>
            <a:r>
              <a:rPr lang="uk-UA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організовані в </a:t>
            </a:r>
            <a:r>
              <a:rPr lang="uk-UA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uk-UA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Комітетом медичного і фармацевтичного права та біоетики НААУ. </a:t>
            </a:r>
            <a:endParaRPr lang="uk-U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effectLst/>
                <a:ea typeface="Times New Roman" panose="02020603050405020304" pitchFamily="18" charset="0"/>
              </a:rPr>
              <a:t>Організаторами був обраний незвичний формат наукового заходу, адже на ньому зібрались не лише науковці, а й друзі, колеги, студенти і вчителі Зіновія Степановича Гладуна, які мали можливість поділитися споминами про нього. Модератором заходу була Ірина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Сенюта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.</a:t>
            </a:r>
            <a:endParaRPr lang="uk-UA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185200" cy="118364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chemeClr val="tx2"/>
                </a:solidFill>
                <a:latin typeface="+mj-lt"/>
              </a:rPr>
              <a:t>ІІ. Діяльність Комітету відповідно до затвердженого плану</a:t>
            </a:r>
            <a:endParaRPr lang="uk-UA" sz="3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6BDBB9-65A0-4EAB-BAA5-08DE60DCAA92}"/>
              </a:ext>
            </a:extLst>
          </p:cNvPr>
          <p:cNvSpPr txBox="1"/>
          <p:nvPr/>
        </p:nvSpPr>
        <p:spPr>
          <a:xfrm>
            <a:off x="387300" y="2057400"/>
            <a:ext cx="8185200" cy="450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uk-UA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Урочисте засідання Комітету</a:t>
            </a:r>
            <a:endParaRPr lang="uk-U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effectLst/>
                <a:ea typeface="Times New Roman" panose="02020603050405020304" pitchFamily="18" charset="0"/>
              </a:rPr>
              <a:t>5 серпня 2022 р. відбулося урочисте засідання Комітету медичного і фармацевтичного права та біоетики НААУ, присвячене 5-й річниці з дня його створення. Метою заходу було відзначити ювілейну дату з нагоди створення Комітету та висвітлити історію успіху діяльності та </a:t>
            </a:r>
            <a:r>
              <a:rPr lang="uk-UA" sz="2000" dirty="0" err="1">
                <a:effectLst/>
                <a:ea typeface="Times New Roman" panose="02020603050405020304" pitchFamily="18" charset="0"/>
              </a:rPr>
              <a:t>долученість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 Комітету до розвитку національного медичного права.</a:t>
            </a:r>
          </a:p>
          <a:p>
            <a:pPr algn="just"/>
            <a:r>
              <a:rPr lang="uk-UA" sz="2000" dirty="0">
                <a:effectLst/>
                <a:ea typeface="Times New Roman" panose="02020603050405020304" pitchFamily="18" charset="0"/>
              </a:rPr>
              <a:t>На засіданні презентовано </a:t>
            </a:r>
            <a:r>
              <a:rPr lang="uk-UA" sz="2000" u="sng" dirty="0">
                <a:effectLst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брошуру про роботу Комітету</a:t>
            </a:r>
            <a:r>
              <a:rPr lang="uk-UA" sz="2000" dirty="0">
                <a:effectLst/>
                <a:ea typeface="Times New Roman" panose="02020603050405020304" pitchFamily="18" charset="0"/>
              </a:rPr>
              <a:t>: історія успіху діяльності та книгу «Воєнне медичне право в запитаннях і відповідях». В останній висвітлено відповіді на найактуальніші питання динаміки медичних правовідносин в умовах воєнного стану, особливості реалізації окремих прав людини у сфері охорони здоров’я, алгоритми надання медичної та реабілітаційної допомоги, зокрема військовослужбовцям, а також проблематику найкращих інтересів дитини й особливостей трудових правовідносин у сфері охорони здоров’я.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67459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185200" cy="118364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chemeClr val="tx2"/>
                </a:solidFill>
                <a:latin typeface="+mj-lt"/>
              </a:rPr>
              <a:t>ІІ. Діяльність Комітету відповідно до затвердженого плану</a:t>
            </a:r>
            <a:endParaRPr lang="uk-UA" sz="3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6BDBB9-65A0-4EAB-BAA5-08DE60DCAA92}"/>
              </a:ext>
            </a:extLst>
          </p:cNvPr>
          <p:cNvSpPr txBox="1"/>
          <p:nvPr/>
        </p:nvSpPr>
        <p:spPr>
          <a:xfrm>
            <a:off x="571500" y="2057400"/>
            <a:ext cx="8001000" cy="450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uk-UA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Круглий стіл на тему: «Воєнне» медичне право</a:t>
            </a:r>
            <a:endParaRPr lang="uk-U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k-UA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 серпня 2022 р. відбувся круглий стіл на тему: «Воєнне» медичне право. 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Метою заходу було обговорити непрості питання царини медичного права та захисту прав людини в умовах воєнного стану. Модератором заходу була голова Комітету Ірина </a:t>
            </a:r>
            <a:r>
              <a:rPr lang="uk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Сенюта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круглому столі виступили голова Комітету Ірина </a:t>
            </a:r>
            <a:r>
              <a:rPr lang="uk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Сенюта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заступник голови Комітету – Вікторія Валах, члени Ради Комітету Роман </a:t>
            </a:r>
            <a:r>
              <a:rPr lang="uk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Майданик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Сергій Антонов, Олександра </a:t>
            </a:r>
            <a:r>
              <a:rPr lang="uk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Корнага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Оксана </a:t>
            </a:r>
            <a:r>
              <a:rPr lang="uk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Міськів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запрошений експерт, начальник відділу державного контролю ліцензування медичної практики Департаменту контролю якості надання медичної допомоги МОЗ України Ольга </a:t>
            </a:r>
            <a:r>
              <a:rPr lang="uk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Худошина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Відеозапис заходу доступний для перегляду за </a:t>
            </a:r>
            <a:r>
              <a:rPr lang="uk-UA" sz="20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посиланням.</a:t>
            </a:r>
            <a:endParaRPr lang="uk-U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149638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185200" cy="878840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chemeClr val="tx2"/>
                </a:solidFill>
                <a:latin typeface="+mj-lt"/>
              </a:rPr>
              <a:t>ІІІ. Активності членів Комітету поза затвердженим планом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334348" y="2072101"/>
            <a:ext cx="8475306" cy="4191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uk-UA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Наталя </a:t>
            </a:r>
            <a:r>
              <a:rPr lang="uk-UA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Чорновус</a:t>
            </a:r>
            <a:r>
              <a:rPr lang="uk-UA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провела семінар для адвокатів Львівської області на тему: «Аналіз «Правил проведення судово-медичної експертизи (дослідження) трупів». Під час заходу було акцентовано увагу на проведенні комісійних судово-медичних експертиз, на помилках при проведенні експертизи трупа в бюро судово-медичної експертизи, а також розкриті питання заповнення та ведення медичної документації.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uk-UA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Ірина </a:t>
            </a:r>
            <a:r>
              <a:rPr lang="uk-UA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Сенюта</a:t>
            </a:r>
            <a:r>
              <a:rPr lang="uk-UA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як член Науково-консультативної ради при Голові Верховної Ради України, взяла участь у черговому засіданні та привернула увагу Голови ВРУ та учасників до двох актуальних питань: 1) на необхідності прийняття закону України «Про біологічну безпеку та біологічний захист», що вже розроблений робочою групою ОБСЄ на виконання рішення Ради ЄС від 31.07.2019 про підтримку зміцнення біологічної безпеки та захисту в Україні; 2) на необхідності ратифікувати Конвенцію про права людини та біомедицину (Конвенцію </a:t>
            </a:r>
            <a:r>
              <a:rPr lang="uk-UA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Ов’єдо</a:t>
            </a:r>
            <a:r>
              <a:rPr lang="uk-UA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), яку Україна підписала ще 20 років тому.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27653" y="3921540"/>
            <a:ext cx="8382000" cy="49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uk-UA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1462</TotalTime>
  <Words>1411</Words>
  <Application>Microsoft Office PowerPoint</Application>
  <PresentationFormat>Екран (4:3)</PresentationFormat>
  <Paragraphs>58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4" baseType="lpstr">
      <vt:lpstr>arial</vt:lpstr>
      <vt:lpstr>arial</vt:lpstr>
      <vt:lpstr>Aroania</vt:lpstr>
      <vt:lpstr>Calibri</vt:lpstr>
      <vt:lpstr>FreeSans</vt:lpstr>
      <vt:lpstr>Times New Roman</vt:lpstr>
      <vt:lpstr>Wingdings</vt:lpstr>
      <vt:lpstr>Office Theme</vt:lpstr>
      <vt:lpstr>Звіт про роботу  Комітету медичного і фармацевтичного права та біоетики НААУ  липень-вересень 2022 р.</vt:lpstr>
      <vt:lpstr>Презентація PowerPoint</vt:lpstr>
      <vt:lpstr>Презентація PowerPoint</vt:lpstr>
      <vt:lpstr>Презентація PowerPoint</vt:lpstr>
      <vt:lpstr>Презентація PowerPoint</vt:lpstr>
      <vt:lpstr>ІІ. Діяльність Комітету відповідно до затвердженого плану</vt:lpstr>
      <vt:lpstr>ІІ. Діяльність Комітету відповідно до затвердженого плану</vt:lpstr>
      <vt:lpstr>ІІ. Діяльність Комітету відповідно до затвердженого плану</vt:lpstr>
      <vt:lpstr>ІІІ. Активності членів Комітету поза затвердженим планом </vt:lpstr>
      <vt:lpstr>ІІІ. Активності членів Комітету поза затвердженим планом </vt:lpstr>
      <vt:lpstr>ІІІ. Активності членів Комітету поза затвердженим планом </vt:lpstr>
      <vt:lpstr>ІІІ. Активності членів Комітету поза затвердженим планом </vt:lpstr>
      <vt:lpstr>ІV. Інтерв’ю (коментарі) членів Комітету для ЗМІ</vt:lpstr>
      <vt:lpstr>V. Підготовка аналітичних матеріалів та наукових висновків</vt:lpstr>
      <vt:lpstr>VІ. Книжковий доробок Комітету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m.krapivner</dc:creator>
  <cp:lastModifiedBy>Юридична фірма MedLex</cp:lastModifiedBy>
  <cp:revision>66</cp:revision>
  <dcterms:created xsi:type="dcterms:W3CDTF">2021-03-24T15:53:46Z</dcterms:created>
  <dcterms:modified xsi:type="dcterms:W3CDTF">2022-10-03T14:17:51Z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2021-03-24T00:00:00Z</vt:filetime>
  </property>
</Properties>
</file>